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4"/>
  </p:notesMasterIdLst>
  <p:sldIdLst>
    <p:sldId id="348" r:id="rId2"/>
    <p:sldId id="349" r:id="rId3"/>
    <p:sldId id="352" r:id="rId4"/>
    <p:sldId id="354" r:id="rId5"/>
    <p:sldId id="353" r:id="rId6"/>
    <p:sldId id="355" r:id="rId7"/>
    <p:sldId id="371" r:id="rId8"/>
    <p:sldId id="370" r:id="rId9"/>
    <p:sldId id="372" r:id="rId10"/>
    <p:sldId id="357" r:id="rId11"/>
    <p:sldId id="332" r:id="rId12"/>
    <p:sldId id="333" r:id="rId13"/>
    <p:sldId id="334" r:id="rId14"/>
    <p:sldId id="335" r:id="rId15"/>
    <p:sldId id="358" r:id="rId16"/>
    <p:sldId id="337" r:id="rId17"/>
    <p:sldId id="338" r:id="rId18"/>
    <p:sldId id="339" r:id="rId19"/>
    <p:sldId id="340" r:id="rId20"/>
    <p:sldId id="359" r:id="rId21"/>
    <p:sldId id="341" r:id="rId22"/>
    <p:sldId id="342" r:id="rId23"/>
    <p:sldId id="343" r:id="rId24"/>
    <p:sldId id="344" r:id="rId25"/>
    <p:sldId id="345" r:id="rId26"/>
    <p:sldId id="362" r:id="rId27"/>
    <p:sldId id="363" r:id="rId28"/>
    <p:sldId id="364" r:id="rId29"/>
    <p:sldId id="365" r:id="rId30"/>
    <p:sldId id="366" r:id="rId31"/>
    <p:sldId id="367" r:id="rId32"/>
    <p:sldId id="36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75"/>
    <p:restoredTop sz="93464"/>
  </p:normalViewPr>
  <p:slideViewPr>
    <p:cSldViewPr snapToGrid="0" snapToObjects="1">
      <p:cViewPr varScale="1">
        <p:scale>
          <a:sx n="63" d="100"/>
          <a:sy n="63" d="100"/>
        </p:scale>
        <p:origin x="208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11977A-2F23-CB4F-9FD5-4E11CE60CA55}" type="datetimeFigureOut">
              <a:rPr lang="en-US" smtClean="0"/>
              <a:t>3/22/19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DAA72-73B6-7B46-A5C8-E0CC55CEB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16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3"/>
            <a:ext cx="12192000" cy="685707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9976" y="3463897"/>
            <a:ext cx="11672048" cy="1869421"/>
          </a:xfrm>
        </p:spPr>
        <p:txBody>
          <a:bodyPr anchor="b">
            <a:normAutofit/>
          </a:bodyPr>
          <a:lstStyle>
            <a:lvl1pPr algn="ctr">
              <a:defRPr sz="54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823" y="508990"/>
            <a:ext cx="1790355" cy="1430225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3917577" y="5459507"/>
            <a:ext cx="4356847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3917577" y="5611907"/>
            <a:ext cx="4356847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74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1" y="0"/>
            <a:ext cx="384962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4962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8601" y="1842247"/>
            <a:ext cx="7315200" cy="4273502"/>
          </a:xfrm>
        </p:spPr>
        <p:txBody>
          <a:bodyPr/>
          <a:lstStyle>
            <a:lvl1pPr marL="457200" indent="-457200">
              <a:buFont typeface="Courier New" charset="0"/>
              <a:buChar char="o"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941294" y="1495725"/>
            <a:ext cx="7785847" cy="0"/>
          </a:xfrm>
          <a:prstGeom prst="line">
            <a:avLst/>
          </a:prstGeom>
          <a:ln w="50800" cap="sq">
            <a:solidFill>
              <a:schemeClr val="bg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941" y="213566"/>
            <a:ext cx="1381521" cy="110362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18256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-3175"/>
            <a:ext cx="12188952" cy="182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2055813"/>
            <a:ext cx="10515600" cy="4062599"/>
          </a:xfr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 typeface="Courier New" charset="0"/>
              <a:buChar char="o"/>
              <a:tabLst/>
              <a:defRPr/>
            </a:lvl1pPr>
            <a:lvl2pPr marL="800100" indent="-342900">
              <a:buClr>
                <a:schemeClr val="bg2"/>
              </a:buClr>
              <a:buFont typeface="Arial" charset="0"/>
              <a:buChar char="•"/>
              <a:defRPr/>
            </a:lvl2pPr>
            <a:lvl3pPr marL="1257300" indent="-342900">
              <a:buClr>
                <a:schemeClr val="bg2"/>
              </a:buClr>
              <a:buFont typeface="Arial" charset="0"/>
              <a:buChar char="•"/>
              <a:defRPr/>
            </a:lvl3pPr>
            <a:lvl4pPr marL="1657350" indent="-285750">
              <a:buClr>
                <a:schemeClr val="bg2"/>
              </a:buClr>
              <a:buFont typeface="Arial" charset="0"/>
              <a:buChar char="•"/>
              <a:defRPr/>
            </a:lvl4pPr>
            <a:lvl5pPr marL="2114550" indent="-285750">
              <a:buClr>
                <a:schemeClr val="bg2"/>
              </a:buClr>
              <a:buFont typeface="Arial" charset="0"/>
              <a:buChar char="•"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tabLst/>
              <a:defRPr/>
            </a:pPr>
            <a:r>
              <a:rPr lang="en-US" dirty="0"/>
              <a:t>Text</a:t>
            </a:r>
          </a:p>
          <a:p>
            <a:pPr marL="5715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tabLst/>
              <a:defRPr/>
            </a:pPr>
            <a:r>
              <a:rPr lang="en-US" dirty="0"/>
              <a:t>More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B2AEC9-60D6-704C-B3FB-EB85247E7D0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248774"/>
            <a:ext cx="11228294" cy="0"/>
          </a:xfrm>
          <a:prstGeom prst="line">
            <a:avLst/>
          </a:prstGeom>
          <a:ln w="25400" cap="sq">
            <a:solidFill>
              <a:schemeClr val="bg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39788" y="6356350"/>
            <a:ext cx="4114800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2018 Cyber Balance Sheet</a:t>
            </a:r>
          </a:p>
        </p:txBody>
      </p:sp>
    </p:spTree>
    <p:extLst>
      <p:ext uri="{BB962C8B-B14F-4D97-AF65-F5344CB8AC3E}">
        <p14:creationId xmlns:p14="http://schemas.microsoft.com/office/powerpoint/2010/main" val="410595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0" y="0"/>
            <a:ext cx="12188952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324784"/>
            <a:ext cx="12192000" cy="14233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059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AB2AEC9-60D6-704C-B3FB-EB85247E7D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39788" y="6356350"/>
            <a:ext cx="41148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Cyber Balance Sheet Summit 2017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6248774"/>
            <a:ext cx="11228294" cy="0"/>
          </a:xfrm>
          <a:prstGeom prst="line">
            <a:avLst/>
          </a:prstGeom>
          <a:ln w="25400" cap="sq">
            <a:solidFill>
              <a:schemeClr val="bg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8600" y="2045913"/>
            <a:ext cx="7308850" cy="2852737"/>
          </a:xfrm>
        </p:spPr>
        <p:txBody>
          <a:bodyPr anchor="ctr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7" r="8330"/>
          <a:stretch/>
        </p:blipFill>
        <p:spPr>
          <a:xfrm>
            <a:off x="0" y="0"/>
            <a:ext cx="3845859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0"/>
            <a:ext cx="3845858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941" y="213566"/>
            <a:ext cx="1381521" cy="110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74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8256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18" y="-3175"/>
            <a:ext cx="12188952" cy="182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055813"/>
            <a:ext cx="5181600" cy="40599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055813"/>
            <a:ext cx="5181600" cy="40599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B2AEC9-60D6-704C-B3FB-EB85247E7D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7"/>
          <p:cNvSpPr txBox="1">
            <a:spLocks/>
          </p:cNvSpPr>
          <p:nvPr userDrawn="1"/>
        </p:nvSpPr>
        <p:spPr>
          <a:xfrm>
            <a:off x="83978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Cyber Balance Sheet Summit 2017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248774"/>
            <a:ext cx="11228294" cy="0"/>
          </a:xfrm>
          <a:prstGeom prst="line">
            <a:avLst/>
          </a:prstGeom>
          <a:ln w="25400" cap="sq">
            <a:solidFill>
              <a:schemeClr val="bg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391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324784"/>
            <a:ext cx="12192000" cy="14233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992311"/>
            <a:ext cx="5157787" cy="679449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71761"/>
            <a:ext cx="5157787" cy="34420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992311"/>
            <a:ext cx="5183188" cy="67945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671761"/>
            <a:ext cx="5183188" cy="34420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39788" y="6356350"/>
            <a:ext cx="41148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Cyber Balance Sheet Summit 2017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AB2AEC9-60D6-704C-B3FB-EB85247E7D0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6248774"/>
            <a:ext cx="11228294" cy="0"/>
          </a:xfrm>
          <a:prstGeom prst="line">
            <a:avLst/>
          </a:prstGeom>
          <a:ln w="25400" cap="sq">
            <a:solidFill>
              <a:schemeClr val="bg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479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398"/>
            <a:ext cx="12192536" cy="687039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939" y="2440166"/>
            <a:ext cx="2460122" cy="196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56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4130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949823"/>
            <a:ext cx="10515600" cy="4059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Cyber Balance Sheet Summit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2AEC9-60D6-704C-B3FB-EB85247E7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14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cap="none" baseline="0">
          <a:solidFill>
            <a:schemeClr val="tx1"/>
          </a:solidFill>
          <a:latin typeface="Verdana" charset="0"/>
          <a:ea typeface="Verdana" charset="0"/>
          <a:cs typeface="Verdan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Courier New" charset="0"/>
        <a:buChar char="o"/>
        <a:defRPr sz="2800" kern="1200">
          <a:solidFill>
            <a:schemeClr val="tx1"/>
          </a:solidFill>
          <a:latin typeface="Verdana" charset="0"/>
          <a:ea typeface="Verdana" charset="0"/>
          <a:cs typeface="Verdana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/>
        <a:buChar char="•"/>
        <a:defRPr sz="2400" kern="1200">
          <a:solidFill>
            <a:schemeClr val="tx1"/>
          </a:solidFill>
          <a:latin typeface="Verdana" charset="0"/>
          <a:ea typeface="Verdana" charset="0"/>
          <a:cs typeface="Verdana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/>
        <a:buChar char="•"/>
        <a:defRPr sz="2000" kern="1200">
          <a:solidFill>
            <a:schemeClr val="tx1"/>
          </a:solidFill>
          <a:latin typeface="Verdana" charset="0"/>
          <a:ea typeface="Verdana" charset="0"/>
          <a:cs typeface="Verdana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/>
        <a:buChar char="•"/>
        <a:defRPr sz="1800" kern="1200">
          <a:solidFill>
            <a:schemeClr val="tx1"/>
          </a:solidFill>
          <a:latin typeface="Verdana" charset="0"/>
          <a:ea typeface="Verdana" charset="0"/>
          <a:cs typeface="Verdana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/>
        <a:buChar char="•"/>
        <a:defRPr sz="1800" kern="1200">
          <a:solidFill>
            <a:schemeClr val="tx1"/>
          </a:solidFill>
          <a:latin typeface="Verdana" charset="0"/>
          <a:ea typeface="Verdana" charset="0"/>
          <a:cs typeface="Verdan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indow blind, indoor, building&#10;&#10;Description automatically generated">
            <a:extLst>
              <a:ext uri="{FF2B5EF4-FFF2-40B4-BE49-F238E27FC236}">
                <a16:creationId xmlns:a16="http://schemas.microsoft.com/office/drawing/2014/main" id="{4FAE9990-0E9A-D44A-B08E-E842318F9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34" r="1" b="1"/>
          <a:stretch/>
        </p:blipFill>
        <p:spPr>
          <a:xfrm>
            <a:off x="3" y="10"/>
            <a:ext cx="10655455" cy="685799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2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2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C78C5B-3A70-0C4C-87CC-6BBEE00E880C}"/>
              </a:ext>
            </a:extLst>
          </p:cNvPr>
          <p:cNvSpPr txBox="1"/>
          <p:nvPr/>
        </p:nvSpPr>
        <p:spPr>
          <a:xfrm>
            <a:off x="6534615" y="0"/>
            <a:ext cx="56573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</a:rPr>
              <a:t>Communicating Cyber Risk to the Board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A34B3C-8FB4-8F4D-A0C3-645FDC6967D1}"/>
              </a:ext>
            </a:extLst>
          </p:cNvPr>
          <p:cNvSpPr txBox="1"/>
          <p:nvPr/>
        </p:nvSpPr>
        <p:spPr>
          <a:xfrm>
            <a:off x="6534618" y="3943814"/>
            <a:ext cx="565738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</a:rPr>
              <a:t>Metricon X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</a:rPr>
              <a:t>Wade Baker</a:t>
            </a:r>
          </a:p>
        </p:txBody>
      </p:sp>
    </p:spTree>
    <p:extLst>
      <p:ext uri="{BB962C8B-B14F-4D97-AF65-F5344CB8AC3E}">
        <p14:creationId xmlns:p14="http://schemas.microsoft.com/office/powerpoint/2010/main" val="3172246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FEB8E4-CB4B-914A-BA83-D29A9D709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2017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477FAA-29C0-DE4A-9615-991377CA6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77" y="2051824"/>
            <a:ext cx="11574246" cy="39164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AA1114-4F79-A344-95FE-93DA2C14F8C8}"/>
              </a:ext>
            </a:extLst>
          </p:cNvPr>
          <p:cNvSpPr/>
          <p:nvPr/>
        </p:nvSpPr>
        <p:spPr>
          <a:xfrm>
            <a:off x="8296507" y="2051824"/>
            <a:ext cx="1628078" cy="3302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05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FEB8E4-CB4B-914A-BA83-D29A9D709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2017 Study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8B72EB-C6B7-0D42-9C82-E425C61B3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14550"/>
            <a:ext cx="10515600" cy="409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92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20248-4536-2F43-B9A4-28DF2C5F1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2017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C2E6F-8E5F-E34D-A08F-708141DD2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2AEC9-60D6-704C-B3FB-EB85247E7D07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57BC3B-E6A2-5340-BB9C-6D381B3F2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145681"/>
            <a:ext cx="7054721" cy="24698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0D92B9-1B18-6640-975C-29AD526CBA4A}"/>
              </a:ext>
            </a:extLst>
          </p:cNvPr>
          <p:cNvSpPr txBox="1"/>
          <p:nvPr/>
        </p:nvSpPr>
        <p:spPr>
          <a:xfrm>
            <a:off x="3034721" y="4888391"/>
            <a:ext cx="83190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i="1" dirty="0"/>
              <a:t>When asked what information they find most valuable for understanding the cybersecurity posture of the company, boards crave far more business-relevant reporting than CISOs.</a:t>
            </a:r>
          </a:p>
        </p:txBody>
      </p:sp>
    </p:spTree>
    <p:extLst>
      <p:ext uri="{BB962C8B-B14F-4D97-AF65-F5344CB8AC3E}">
        <p14:creationId xmlns:p14="http://schemas.microsoft.com/office/powerpoint/2010/main" val="1962590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909F7-0D80-C349-974A-2DC04AE51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 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CBEED-500A-354A-8ED2-26628ED25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How is cyber risk perceived relative to other types of risk? What factors alter this perception?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cyber risk information is reported to the board? What drives dialogue and value?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is cyber reporting viewed by the board? What drives confidence and satisfaction?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does cyber risk reporting — and reception — vary across roles and organizations?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7B2C5-57E6-8F42-8761-FC4C70F3A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2AEC9-60D6-704C-B3FB-EB85247E7D07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123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5B7A4-7A14-524A-BE0C-09B41D714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Drivers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119C8-E834-EB48-A824-5D3CE31A6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2AEC9-60D6-704C-B3FB-EB85247E7D07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9FD6CD-440B-F644-B1A3-3705C1A08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414" y="2294331"/>
            <a:ext cx="10515600" cy="30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9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5B7A4-7A14-524A-BE0C-09B41D714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Drivers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119C8-E834-EB48-A824-5D3CE31A6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2AEC9-60D6-704C-B3FB-EB85247E7D07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95CDCA-EA5B-1D45-8C12-FC8E84C5E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76" y="2296629"/>
            <a:ext cx="3876254" cy="3485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F63C2D-84D6-6547-AFC6-FCF75B7D3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465" y="2296629"/>
            <a:ext cx="3569069" cy="3517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1C1E31-D027-934A-8ADE-5C6281FD6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824" y="2264569"/>
            <a:ext cx="35179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551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3C670-7B9C-424B-BDF0-064AE3C51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Drivers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44144F-E7ED-C342-8C6B-0EF3CC130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2AEC9-60D6-704C-B3FB-EB85247E7D07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8CED75-9D86-A543-93CE-1DCD95931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6981"/>
            <a:ext cx="4114800" cy="4317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FE9541-35B8-5E46-AE64-B0D03D684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902" y="1916981"/>
            <a:ext cx="4711700" cy="977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ED0583-8D5F-0A43-B85E-8B78CB822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952" y="3293269"/>
            <a:ext cx="4419600" cy="1219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1B7D5B-36F5-A24D-AC06-4641A8542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1952" y="4910857"/>
            <a:ext cx="44577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19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C797C-6191-6E4A-AC65-A86D125CA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 Risk in Perspective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ECC7F-3112-A148-81FE-E9141C5AB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2AEC9-60D6-704C-B3FB-EB85247E7D07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BFE797-E21A-9B49-9F65-AF393E408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41287"/>
            <a:ext cx="6077654" cy="2369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C5003F-9B16-434F-813C-439717C34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854" y="1941286"/>
            <a:ext cx="4437946" cy="26358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C3AAD5-4BD1-0746-B56E-42A9FE45E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850" y="4906760"/>
            <a:ext cx="92583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33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79C9C-E450-5243-8996-77D2F7AA2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Cyber Risk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CBA1FD-E697-7244-B341-4E549F01E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2AEC9-60D6-704C-B3FB-EB85247E7D07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2528D0-9196-6242-8C67-8E994BF91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2844"/>
            <a:ext cx="8372868" cy="26387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F8E759-03BA-3E4A-B265-0381A114F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158" y="4601566"/>
            <a:ext cx="44831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52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E3BD9-3162-B545-A167-F5E1C646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Board Reporting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03187-BCA9-F745-B93C-5CAF61C32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2AEC9-60D6-704C-B3FB-EB85247E7D07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2F6CF6-6283-C449-B2FC-EF735F938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92086"/>
            <a:ext cx="6515100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C05D5D-F05F-344F-AAE6-1A272A67F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300" y="4508367"/>
            <a:ext cx="4000500" cy="11413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19ED55-5CC6-6047-A9D7-E1198EF7A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3300" y="2593128"/>
            <a:ext cx="4000500" cy="107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205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6BE50C-CEB6-594E-8696-0B715E17A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054" y="643467"/>
            <a:ext cx="4303648" cy="55710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2CC0E015-7E60-7949-9E41-DE8A6E6E2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176" y="643467"/>
            <a:ext cx="4188771" cy="557106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50826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E3BD9-3162-B545-A167-F5E1C646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Board Reporting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03187-BCA9-F745-B93C-5CAF61C32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2AEC9-60D6-704C-B3FB-EB85247E7D07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2F6CF6-6283-C449-B2FC-EF735F938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92086"/>
            <a:ext cx="6515100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C05D5D-F05F-344F-AAE6-1A272A67F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300" y="4508367"/>
            <a:ext cx="4000500" cy="11413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19ED55-5CC6-6047-A9D7-E1198EF7A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3300" y="2593128"/>
            <a:ext cx="4000500" cy="10770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D8A2F1-4052-DC45-B993-F3E871D8A8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107" y="1962150"/>
            <a:ext cx="11733786" cy="41529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7F43572-E1AB-8946-8849-666F70739ADD}"/>
              </a:ext>
            </a:extLst>
          </p:cNvPr>
          <p:cNvSpPr/>
          <p:nvPr/>
        </p:nvSpPr>
        <p:spPr>
          <a:xfrm>
            <a:off x="6565900" y="3911466"/>
            <a:ext cx="4787900" cy="884053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6A768C-22D8-AB4D-A320-6FA769CFCC64}"/>
              </a:ext>
            </a:extLst>
          </p:cNvPr>
          <p:cNvSpPr/>
          <p:nvPr/>
        </p:nvSpPr>
        <p:spPr>
          <a:xfrm>
            <a:off x="1168907" y="3212937"/>
            <a:ext cx="4787900" cy="71106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65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D1798-BE11-6043-B923-F7BD5D783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Boardroom Dialogue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32A138-D757-8A4C-ABF2-D915E1EAA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2AEC9-60D6-704C-B3FB-EB85247E7D07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E22957-EE29-B545-AD12-EABEFFBA7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8019"/>
            <a:ext cx="6616700" cy="4191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9C1768-D738-EC4D-BE3C-8377502BD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080" y="3429000"/>
            <a:ext cx="4077720" cy="149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86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D1798-BE11-6043-B923-F7BD5D783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to 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32A138-D757-8A4C-ABF2-D915E1EAA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2AEC9-60D6-704C-B3FB-EB85247E7D07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79CA47-4D4E-7D47-9EC6-AA69E59B0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2150"/>
            <a:ext cx="6261100" cy="415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426389-6BE1-6648-990D-DCB31855D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656" y="3493041"/>
            <a:ext cx="4082143" cy="10100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EA0C61-DE1C-3C45-9F42-7A263B4C1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04" y="1928392"/>
            <a:ext cx="11682591" cy="41906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8D20FC-31A3-FA4D-803B-222BD0525CA6}"/>
              </a:ext>
            </a:extLst>
          </p:cNvPr>
          <p:cNvSpPr/>
          <p:nvPr/>
        </p:nvSpPr>
        <p:spPr>
          <a:xfrm>
            <a:off x="1168907" y="3554001"/>
            <a:ext cx="4787900" cy="69287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1841C4-68E7-B548-A83D-6E3A707DD840}"/>
              </a:ext>
            </a:extLst>
          </p:cNvPr>
          <p:cNvSpPr/>
          <p:nvPr/>
        </p:nvSpPr>
        <p:spPr>
          <a:xfrm>
            <a:off x="6614667" y="2887817"/>
            <a:ext cx="4787900" cy="71106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059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90B42-B827-D445-9A36-9729B533C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Reporting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ED6CC-5AFF-4049-8718-E14C718DB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2AEC9-60D6-704C-B3FB-EB85247E7D07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38184-ADAC-FD49-9B2F-463F42B32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40264"/>
            <a:ext cx="10515600" cy="407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0480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90B42-B827-D445-9A36-9729B533C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Reception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ED6CC-5AFF-4049-8718-E14C718DB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2AEC9-60D6-704C-B3FB-EB85247E7D07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C1EA8B-8257-7D4A-BF26-A0E1DC016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951264"/>
            <a:ext cx="7620000" cy="2578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8F8707-99A9-654E-82E9-60BCE64BD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4826907"/>
            <a:ext cx="92202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88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90B42-B827-D445-9A36-9729B533C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Reception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ED6CC-5AFF-4049-8718-E14C718DB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2AEC9-60D6-704C-B3FB-EB85247E7D07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349AF3-2160-1040-9247-08C669C08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56014"/>
            <a:ext cx="5475514" cy="22344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094339-A683-F345-A3FA-B728AA79A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086" y="4049681"/>
            <a:ext cx="5678714" cy="21424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EBF9ED-2AEE-D840-9DDA-3F0C32140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696749"/>
            <a:ext cx="4459514" cy="848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70A031-FB1E-524C-80C3-110BD0C618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6514" y="2635348"/>
            <a:ext cx="41656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983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90B42-B827-D445-9A36-9729B533C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Reception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ED6CC-5AFF-4049-8718-E14C718DB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2AEC9-60D6-704C-B3FB-EB85247E7D07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349AF3-2160-1040-9247-08C669C08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56014"/>
            <a:ext cx="5475514" cy="22344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094339-A683-F345-A3FA-B728AA79A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086" y="4049681"/>
            <a:ext cx="5678714" cy="21424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EBF9ED-2AEE-D840-9DDA-3F0C32140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696749"/>
            <a:ext cx="4459514" cy="848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70A031-FB1E-524C-80C3-110BD0C618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6514" y="2635348"/>
            <a:ext cx="4165600" cy="635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82733B-AD8E-1346-9B26-03F42BD73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888" y="0"/>
            <a:ext cx="10680224" cy="667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518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62A8F-10D2-2249-9AFF-25398501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F9358-31BB-FE43-8F84-1E72AE483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2AEC9-60D6-704C-B3FB-EB85247E7D0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858F8-2B69-0C4C-B3C7-A7BAD3AF5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2018 Cyber Balance Sheet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672812-F74E-604D-9AD2-AA7A4F2C6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792095"/>
            <a:ext cx="10515600" cy="251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41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62A8F-10D2-2249-9AFF-25398501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F9358-31BB-FE43-8F84-1E72AE483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2AEC9-60D6-704C-B3FB-EB85247E7D0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858F8-2B69-0C4C-B3C7-A7BAD3AF5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2018 Cyber Balance Sheet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70479F-DA3B-5446-A0AE-D33F682A4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587624"/>
            <a:ext cx="10515600" cy="280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744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62A8F-10D2-2249-9AFF-25398501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F9358-31BB-FE43-8F84-1E72AE483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2AEC9-60D6-704C-B3FB-EB85247E7D0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858F8-2B69-0C4C-B3C7-A7BAD3AF5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2018 Cyber Balance Sheet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6F23B-55D1-254D-B44B-A0C500EA0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65379"/>
            <a:ext cx="10515600" cy="311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97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CF2200-3C29-4D40-9A79-8D25583CCEFE}"/>
              </a:ext>
            </a:extLst>
          </p:cNvPr>
          <p:cNvSpPr txBox="1"/>
          <p:nvPr/>
        </p:nvSpPr>
        <p:spPr>
          <a:xfrm>
            <a:off x="3648663" y="3013501"/>
            <a:ext cx="48946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/>
              <a:t>A funny aside…</a:t>
            </a:r>
          </a:p>
        </p:txBody>
      </p:sp>
    </p:spTree>
    <p:extLst>
      <p:ext uri="{BB962C8B-B14F-4D97-AF65-F5344CB8AC3E}">
        <p14:creationId xmlns:p14="http://schemas.microsoft.com/office/powerpoint/2010/main" val="13830434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62A8F-10D2-2249-9AFF-25398501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F9358-31BB-FE43-8F84-1E72AE483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2AEC9-60D6-704C-B3FB-EB85247E7D0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858F8-2B69-0C4C-B3C7-A7BAD3AF5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2018 Cyber Balance Sheet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A3DD1B-0128-FE42-B1DA-2EF96630B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50" y="2660341"/>
            <a:ext cx="10426700" cy="304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4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62A8F-10D2-2249-9AFF-25398501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F9358-31BB-FE43-8F84-1E72AE483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2AEC9-60D6-704C-B3FB-EB85247E7D0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858F8-2B69-0C4C-B3C7-A7BAD3AF5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2018 Cyber Balance Sheet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672812-F74E-604D-9AD2-AA7A4F2C6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792095"/>
            <a:ext cx="10515600" cy="251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7724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indow blind, indoor, building&#10;&#10;Description automatically generated">
            <a:extLst>
              <a:ext uri="{FF2B5EF4-FFF2-40B4-BE49-F238E27FC236}">
                <a16:creationId xmlns:a16="http://schemas.microsoft.com/office/drawing/2014/main" id="{4FAE9990-0E9A-D44A-B08E-E842318F9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34" r="1" b="1"/>
          <a:stretch/>
        </p:blipFill>
        <p:spPr>
          <a:xfrm>
            <a:off x="3" y="10"/>
            <a:ext cx="10655455" cy="685799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2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2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C78C5B-3A70-0C4C-87CC-6BBEE00E880C}"/>
              </a:ext>
            </a:extLst>
          </p:cNvPr>
          <p:cNvSpPr txBox="1"/>
          <p:nvPr/>
        </p:nvSpPr>
        <p:spPr>
          <a:xfrm>
            <a:off x="6534615" y="0"/>
            <a:ext cx="56573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A34B3C-8FB4-8F4D-A0C3-645FDC6967D1}"/>
              </a:ext>
            </a:extLst>
          </p:cNvPr>
          <p:cNvSpPr txBox="1"/>
          <p:nvPr/>
        </p:nvSpPr>
        <p:spPr>
          <a:xfrm>
            <a:off x="6534615" y="3943814"/>
            <a:ext cx="5657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517046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22AD6B-1529-004A-9EEA-891D4EC9D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911" y="0"/>
            <a:ext cx="88641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27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83052F-AD48-C347-BD1E-29A61A822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731" y="0"/>
            <a:ext cx="88725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39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CF2200-3C29-4D40-9A79-8D25583CCEFE}"/>
              </a:ext>
            </a:extLst>
          </p:cNvPr>
          <p:cNvSpPr txBox="1"/>
          <p:nvPr/>
        </p:nvSpPr>
        <p:spPr>
          <a:xfrm>
            <a:off x="3360319" y="3013501"/>
            <a:ext cx="54713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/>
              <a:t>…enough of that.</a:t>
            </a:r>
          </a:p>
        </p:txBody>
      </p:sp>
    </p:spTree>
    <p:extLst>
      <p:ext uri="{BB962C8B-B14F-4D97-AF65-F5344CB8AC3E}">
        <p14:creationId xmlns:p14="http://schemas.microsoft.com/office/powerpoint/2010/main" val="421833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6BE50C-CEB6-594E-8696-0B715E17A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054" y="643467"/>
            <a:ext cx="4303648" cy="55710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2CC0E015-7E60-7949-9E41-DE8A6E6E2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176" y="643467"/>
            <a:ext cx="4188771" cy="557106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90366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B8B6D1-D1B8-9640-8DD1-05E6ADF25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75248"/>
            <a:ext cx="10905066" cy="430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117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93D90C-EE20-BA4E-9120-6BC71D596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77800"/>
            <a:ext cx="11633200" cy="6502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A697F7-6767-FA4E-B478-1564EAA2C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3429000"/>
            <a:ext cx="11569700" cy="111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93E95E-E8BA-2C4B-8FDB-585CA147EB38}"/>
              </a:ext>
            </a:extLst>
          </p:cNvPr>
          <p:cNvCxnSpPr/>
          <p:nvPr/>
        </p:nvCxnSpPr>
        <p:spPr>
          <a:xfrm>
            <a:off x="279400" y="3352800"/>
            <a:ext cx="11633200" cy="0"/>
          </a:xfrm>
          <a:prstGeom prst="line">
            <a:avLst/>
          </a:prstGeom>
          <a:ln w="41275">
            <a:solidFill>
              <a:schemeClr val="accent5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259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BS PowerPoint Theme">
      <a:dk1>
        <a:srgbClr val="222222"/>
      </a:dk1>
      <a:lt1>
        <a:srgbClr val="FFFFFF"/>
      </a:lt1>
      <a:dk2>
        <a:srgbClr val="000000"/>
      </a:dk2>
      <a:lt2>
        <a:srgbClr val="EF4036"/>
      </a:lt2>
      <a:accent1>
        <a:srgbClr val="4E4E4E"/>
      </a:accent1>
      <a:accent2>
        <a:srgbClr val="797979"/>
      </a:accent2>
      <a:accent3>
        <a:srgbClr val="186DBC"/>
      </a:accent3>
      <a:accent4>
        <a:srgbClr val="1D61A2"/>
      </a:accent4>
      <a:accent5>
        <a:srgbClr val="B33028"/>
      </a:accent5>
      <a:accent6>
        <a:srgbClr val="FFFFFF"/>
      </a:accent6>
      <a:hlink>
        <a:srgbClr val="EF4036"/>
      </a:hlink>
      <a:folHlink>
        <a:srgbClr val="4E4E4E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204</Words>
  <Application>Microsoft Macintosh PowerPoint</Application>
  <PresentationFormat>Widescreen</PresentationFormat>
  <Paragraphs>59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Courier New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Review of 2017 Study</vt:lpstr>
      <vt:lpstr>Review of 2017 Study</vt:lpstr>
      <vt:lpstr>Review of 2017 Study</vt:lpstr>
      <vt:lpstr>2018 Research Questions</vt:lpstr>
      <vt:lpstr>Risk Drivers</vt:lpstr>
      <vt:lpstr>Risk Drivers</vt:lpstr>
      <vt:lpstr>Risk Drivers</vt:lpstr>
      <vt:lpstr>Cyber Risk in Perspective</vt:lpstr>
      <vt:lpstr>Expressing Cyber Risk</vt:lpstr>
      <vt:lpstr>Board Reporting</vt:lpstr>
      <vt:lpstr>Board Reporting</vt:lpstr>
      <vt:lpstr>Boardroom Dialogue</vt:lpstr>
      <vt:lpstr>Value to Board</vt:lpstr>
      <vt:lpstr>Metrics Reporting</vt:lpstr>
      <vt:lpstr>Metrics Reception</vt:lpstr>
      <vt:lpstr>Metrics Reception</vt:lpstr>
      <vt:lpstr>Metrics Reception</vt:lpstr>
      <vt:lpstr>Conclusion</vt:lpstr>
      <vt:lpstr>Conclusion</vt:lpstr>
      <vt:lpstr>Conclusion</vt:lpstr>
      <vt:lpstr>Conclusion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Baker, Wade</dc:creator>
  <cp:lastModifiedBy>Baker, Wade</cp:lastModifiedBy>
  <cp:revision>2</cp:revision>
  <dcterms:created xsi:type="dcterms:W3CDTF">2019-03-22T13:17:03Z</dcterms:created>
  <dcterms:modified xsi:type="dcterms:W3CDTF">2019-03-22T13:45:54Z</dcterms:modified>
</cp:coreProperties>
</file>